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30264100" cy="42799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9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" name="Shape 2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1900"/>
      </a:spcBef>
      <a:defRPr sz="5400">
        <a:latin typeface="+mn-lt"/>
        <a:ea typeface="+mn-ea"/>
        <a:cs typeface="+mn-cs"/>
        <a:sym typeface="Times Roman"/>
      </a:defRPr>
    </a:lvl1pPr>
    <a:lvl2pPr indent="228600" latinLnBrk="0">
      <a:spcBef>
        <a:spcPts val="1900"/>
      </a:spcBef>
      <a:defRPr sz="5400">
        <a:latin typeface="+mn-lt"/>
        <a:ea typeface="+mn-ea"/>
        <a:cs typeface="+mn-cs"/>
        <a:sym typeface="Times Roman"/>
      </a:defRPr>
    </a:lvl2pPr>
    <a:lvl3pPr indent="457200" latinLnBrk="0">
      <a:spcBef>
        <a:spcPts val="1900"/>
      </a:spcBef>
      <a:defRPr sz="5400">
        <a:latin typeface="+mn-lt"/>
        <a:ea typeface="+mn-ea"/>
        <a:cs typeface="+mn-cs"/>
        <a:sym typeface="Times Roman"/>
      </a:defRPr>
    </a:lvl3pPr>
    <a:lvl4pPr indent="685800" latinLnBrk="0">
      <a:spcBef>
        <a:spcPts val="1900"/>
      </a:spcBef>
      <a:defRPr sz="5400">
        <a:latin typeface="+mn-lt"/>
        <a:ea typeface="+mn-ea"/>
        <a:cs typeface="+mn-cs"/>
        <a:sym typeface="Times Roman"/>
      </a:defRPr>
    </a:lvl4pPr>
    <a:lvl5pPr indent="914400" latinLnBrk="0">
      <a:spcBef>
        <a:spcPts val="1900"/>
      </a:spcBef>
      <a:defRPr sz="5400">
        <a:latin typeface="+mn-lt"/>
        <a:ea typeface="+mn-ea"/>
        <a:cs typeface="+mn-cs"/>
        <a:sym typeface="Times Roman"/>
      </a:defRPr>
    </a:lvl5pPr>
    <a:lvl6pPr indent="1143000" latinLnBrk="0">
      <a:spcBef>
        <a:spcPts val="1900"/>
      </a:spcBef>
      <a:defRPr sz="5400">
        <a:latin typeface="+mn-lt"/>
        <a:ea typeface="+mn-ea"/>
        <a:cs typeface="+mn-cs"/>
        <a:sym typeface="Times Roman"/>
      </a:defRPr>
    </a:lvl6pPr>
    <a:lvl7pPr indent="1371600" latinLnBrk="0">
      <a:spcBef>
        <a:spcPts val="1900"/>
      </a:spcBef>
      <a:defRPr sz="5400">
        <a:latin typeface="+mn-lt"/>
        <a:ea typeface="+mn-ea"/>
        <a:cs typeface="+mn-cs"/>
        <a:sym typeface="Times Roman"/>
      </a:defRPr>
    </a:lvl7pPr>
    <a:lvl8pPr indent="1600200" latinLnBrk="0">
      <a:spcBef>
        <a:spcPts val="1900"/>
      </a:spcBef>
      <a:defRPr sz="5400">
        <a:latin typeface="+mn-lt"/>
        <a:ea typeface="+mn-ea"/>
        <a:cs typeface="+mn-cs"/>
        <a:sym typeface="Times Roman"/>
      </a:defRPr>
    </a:lvl8pPr>
    <a:lvl9pPr indent="1828800" latinLnBrk="0">
      <a:spcBef>
        <a:spcPts val="1900"/>
      </a:spcBef>
      <a:defRPr sz="5400">
        <a:latin typeface="+mn-lt"/>
        <a:ea typeface="+mn-ea"/>
        <a:cs typeface="+mn-cs"/>
        <a:sym typeface="Times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-271463" y="39619237"/>
            <a:ext cx="30675263" cy="3184526"/>
          </a:xfrm>
          <a:prstGeom prst="rect">
            <a:avLst/>
          </a:prstGeom>
          <a:solidFill>
            <a:srgbClr val="F2F2F2"/>
          </a:solidFill>
          <a:ln>
            <a:solidFill>
              <a:srgbClr val="000000"/>
            </a:solidFill>
          </a:ln>
        </p:spPr>
        <p:txBody>
          <a:bodyPr lIns="45719" rIns="45719"/>
          <a:lstStyle/>
          <a:p>
            <a:pPr>
              <a:spcBef>
                <a:spcPts val="400"/>
              </a:spcBef>
              <a:defRPr sz="2400"/>
            </a:pPr>
          </a:p>
        </p:txBody>
      </p:sp>
      <p:pic>
        <p:nvPicPr>
          <p:cNvPr id="3" name="https://www.i3da.eu/wp-content/uploads/2020/09/LogoVerticaleTrasparente-1024x1024.png" descr="https://www.i3da.eu/wp-content/uploads/2020/09/LogoVerticaleTrasparente-1024x102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72175" y="40771762"/>
            <a:ext cx="1624013" cy="1900238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https://www.i3da.eu/wp-content/uploads/2020/06/apertura-evento-aes-italia-300x150.png" descr="https://www.i3da.eu/wp-content/uploads/2020/06/apertura-evento-aes-italia-300x150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626637" y="40509825"/>
            <a:ext cx="3527426" cy="2066925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3DA 2023 International Conference" descr="I3DA 2023 International Conferenc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875" y="40033575"/>
            <a:ext cx="5472113" cy="2898775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reality labs research" descr="reality labs research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320462" y="39101712"/>
            <a:ext cx="4764088" cy="476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.tif" descr="image.ti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7306587" y="40031987"/>
            <a:ext cx="2860676" cy="2770188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itle Text"/>
          <p:cNvSpPr txBox="1"/>
          <p:nvPr>
            <p:ph type="title"/>
          </p:nvPr>
        </p:nvSpPr>
        <p:spPr>
          <a:xfrm>
            <a:off x="1513205" y="574616"/>
            <a:ext cx="27237690" cy="9411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9" name="Body Level One…"/>
          <p:cNvSpPr txBox="1"/>
          <p:nvPr>
            <p:ph type="body" idx="1"/>
          </p:nvPr>
        </p:nvSpPr>
        <p:spPr>
          <a:xfrm>
            <a:off x="1513205" y="9986433"/>
            <a:ext cx="27237690" cy="328125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" name="Slide Number"/>
          <p:cNvSpPr txBox="1"/>
          <p:nvPr>
            <p:ph type="sldNum" sz="quarter" idx="2"/>
          </p:nvPr>
        </p:nvSpPr>
        <p:spPr>
          <a:xfrm>
            <a:off x="14627648" y="38529006"/>
            <a:ext cx="7061624" cy="2278652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7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solidFill>
            <a:srgbClr val="003F6E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solidFill>
            <a:srgbClr val="003F6E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solidFill>
            <a:srgbClr val="003F6E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solidFill>
            <a:srgbClr val="003F6E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solidFill>
            <a:srgbClr val="003F6E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solidFill>
            <a:srgbClr val="003F6E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solidFill>
            <a:srgbClr val="003F6E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solidFill>
            <a:srgbClr val="003F6E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solidFill>
            <a:srgbClr val="003F6E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74700" marR="0" indent="-3175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85000"/>
        <a:buFontTx/>
        <a:buChar char="▪"/>
        <a:tabLst/>
        <a:defRPr b="0" baseline="0" cap="none" i="0" spc="0" strike="noStrike" sz="20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168400" marR="0" indent="-2540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625600" marR="0" indent="-2540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0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082800" marR="0" indent="-2540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20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540000" marR="0" indent="-2540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20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2997200" marR="0" indent="-2540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20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454400" marR="0" indent="-2540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20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911600" marR="0" indent="-2540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20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John Smith(1)…"/>
          <p:cNvSpPr txBox="1"/>
          <p:nvPr/>
        </p:nvSpPr>
        <p:spPr>
          <a:xfrm>
            <a:off x="10575607" y="5200650"/>
            <a:ext cx="8106411" cy="2368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spcBef>
                <a:spcPts val="1100"/>
              </a:spcBef>
              <a:defRPr b="1" sz="2400"/>
            </a:pPr>
            <a:r>
              <a:t>				</a:t>
            </a:r>
            <a:r>
              <a:rPr sz="4800"/>
              <a:t>John Smith</a:t>
            </a:r>
            <a:r>
              <a:rPr baseline="30000" sz="4800"/>
              <a:t>(1) </a:t>
            </a:r>
            <a:endParaRPr baseline="30000" sz="4800"/>
          </a:p>
          <a:p>
            <a:pPr marL="342900" indent="-342900">
              <a:spcBef>
                <a:spcPts val="1100"/>
              </a:spcBef>
              <a:defRPr sz="4800"/>
            </a:pPr>
            <a:r>
              <a:t>				Mark White</a:t>
            </a:r>
            <a:r>
              <a:rPr b="1" baseline="30000"/>
              <a:t> (2)</a:t>
            </a:r>
          </a:p>
        </p:txBody>
      </p:sp>
      <p:pic>
        <p:nvPicPr>
          <p:cNvPr id="27" name="logo-desktop" descr="logo-desktop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634950" y="3400425"/>
            <a:ext cx="4119563" cy="2000250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Introduction…"/>
          <p:cNvSpPr txBox="1"/>
          <p:nvPr/>
        </p:nvSpPr>
        <p:spPr>
          <a:xfrm>
            <a:off x="1966595" y="14268450"/>
            <a:ext cx="12048173" cy="5343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spcBef>
                <a:spcPts val="400"/>
              </a:spcBef>
              <a:defRPr b="1" sz="1400"/>
            </a:pPr>
          </a:p>
          <a:p>
            <a:pPr lvl="1" marL="742950" indent="-285750">
              <a:spcBef>
                <a:spcPts val="1100"/>
              </a:spcBef>
              <a:buClr>
                <a:srgbClr val="004C80"/>
              </a:buClr>
              <a:buSzPct val="85000"/>
              <a:buChar char="▪"/>
              <a:defRPr sz="4800"/>
            </a:pPr>
            <a:r>
              <a:t>Introduction</a:t>
            </a:r>
          </a:p>
          <a:p>
            <a:pPr lvl="1" marL="742950" indent="-285750">
              <a:spcBef>
                <a:spcPts val="1100"/>
              </a:spcBef>
              <a:buClr>
                <a:srgbClr val="004C80"/>
              </a:buClr>
              <a:buSzPct val="85000"/>
              <a:buChar char="▪"/>
              <a:defRPr sz="4800"/>
            </a:pPr>
            <a:r>
              <a:t>Material</a:t>
            </a:r>
          </a:p>
          <a:p>
            <a:pPr lvl="1" marL="742950" indent="-285750">
              <a:spcBef>
                <a:spcPts val="1100"/>
              </a:spcBef>
              <a:buClr>
                <a:srgbClr val="004C80"/>
              </a:buClr>
              <a:buSzPct val="85000"/>
              <a:buChar char="▪"/>
              <a:defRPr sz="4800"/>
            </a:pPr>
            <a:r>
              <a:t>Theory</a:t>
            </a:r>
          </a:p>
          <a:p>
            <a:pPr lvl="1" marL="742950" indent="-285750">
              <a:spcBef>
                <a:spcPts val="1100"/>
              </a:spcBef>
              <a:buClr>
                <a:srgbClr val="004C80"/>
              </a:buClr>
              <a:buSzPct val="85000"/>
              <a:buChar char="▪"/>
              <a:defRPr sz="4800"/>
            </a:pPr>
            <a:r>
              <a:t>Experiments </a:t>
            </a:r>
          </a:p>
          <a:p>
            <a:pPr lvl="1" marL="742950" indent="-285750">
              <a:spcBef>
                <a:spcPts val="1100"/>
              </a:spcBef>
              <a:buClr>
                <a:srgbClr val="004C80"/>
              </a:buClr>
              <a:buSzPct val="85000"/>
              <a:buChar char="▪"/>
              <a:defRPr sz="4800"/>
            </a:pPr>
            <a:r>
              <a:t>Results</a:t>
            </a:r>
          </a:p>
          <a:p>
            <a:pPr lvl="1" marL="742950" indent="-285750">
              <a:spcBef>
                <a:spcPts val="1100"/>
              </a:spcBef>
              <a:buClr>
                <a:srgbClr val="004C80"/>
              </a:buClr>
              <a:buSzPct val="85000"/>
              <a:buChar char="▪"/>
              <a:defRPr sz="4800"/>
            </a:pPr>
            <a:r>
              <a:t>Conclusion</a:t>
            </a:r>
          </a:p>
        </p:txBody>
      </p:sp>
      <p:grpSp>
        <p:nvGrpSpPr>
          <p:cNvPr id="31" name="Group"/>
          <p:cNvGrpSpPr/>
          <p:nvPr/>
        </p:nvGrpSpPr>
        <p:grpSpPr>
          <a:xfrm>
            <a:off x="16892587" y="12185650"/>
            <a:ext cx="11461751" cy="1870075"/>
            <a:chOff x="0" y="0"/>
            <a:chExt cx="11461750" cy="1870075"/>
          </a:xfrm>
        </p:grpSpPr>
        <p:sp>
          <p:nvSpPr>
            <p:cNvPr id="29" name="Rounded Rectangle"/>
            <p:cNvSpPr/>
            <p:nvPr/>
          </p:nvSpPr>
          <p:spPr>
            <a:xfrm>
              <a:off x="0" y="0"/>
              <a:ext cx="11461750" cy="1870075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0"/>
            </a:gradFill>
            <a:ln w="9525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7998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3200"/>
              </a:pPr>
            </a:p>
          </p:txBody>
        </p:sp>
        <p:sp>
          <p:nvSpPr>
            <p:cNvPr id="30" name="The LOGO in the page should be the LOGO of the Organisation of the Presenter"/>
            <p:cNvSpPr txBox="1"/>
            <p:nvPr/>
          </p:nvSpPr>
          <p:spPr>
            <a:xfrm>
              <a:off x="96015" y="96015"/>
              <a:ext cx="11269720" cy="92650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3200"/>
              </a:lvl1pPr>
            </a:lstStyle>
            <a:p>
              <a:pPr/>
              <a:r>
                <a:t>The LOGO in the page should be the LOGO of the Organisation of the Presenter</a:t>
              </a:r>
            </a:p>
          </p:txBody>
        </p:sp>
      </p:grpSp>
      <p:grpSp>
        <p:nvGrpSpPr>
          <p:cNvPr id="34" name="Group"/>
          <p:cNvGrpSpPr/>
          <p:nvPr/>
        </p:nvGrpSpPr>
        <p:grpSpPr>
          <a:xfrm>
            <a:off x="16892587" y="14600237"/>
            <a:ext cx="11461751" cy="1655763"/>
            <a:chOff x="0" y="0"/>
            <a:chExt cx="11461750" cy="1655762"/>
          </a:xfrm>
        </p:grpSpPr>
        <p:sp>
          <p:nvSpPr>
            <p:cNvPr id="32" name="Rounded Rectangle"/>
            <p:cNvSpPr/>
            <p:nvPr/>
          </p:nvSpPr>
          <p:spPr>
            <a:xfrm>
              <a:off x="0" y="0"/>
              <a:ext cx="11461750" cy="1655763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0"/>
            </a:gradFill>
            <a:ln w="9525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7998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3200"/>
              </a:pPr>
            </a:p>
          </p:txBody>
        </p:sp>
        <p:sp>
          <p:nvSpPr>
            <p:cNvPr id="33" name="DO NOT change Headers and Footers"/>
            <p:cNvSpPr txBox="1"/>
            <p:nvPr/>
          </p:nvSpPr>
          <p:spPr>
            <a:xfrm>
              <a:off x="85557" y="85557"/>
              <a:ext cx="11290636" cy="4566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3200"/>
              </a:lvl1pPr>
            </a:lstStyle>
            <a:p>
              <a:pPr/>
              <a:r>
                <a:t>DO NOT change Headers and Footers</a:t>
              </a:r>
            </a:p>
          </p:txBody>
        </p:sp>
      </p:grpSp>
      <p:sp>
        <p:nvSpPr>
          <p:cNvPr id="35" name="Line"/>
          <p:cNvSpPr/>
          <p:nvPr/>
        </p:nvSpPr>
        <p:spPr>
          <a:xfrm flipV="1">
            <a:off x="6064250" y="12898437"/>
            <a:ext cx="10750550" cy="22717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7998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sp>
        <p:nvSpPr>
          <p:cNvPr id="36" name="Line"/>
          <p:cNvSpPr/>
          <p:nvPr/>
        </p:nvSpPr>
        <p:spPr>
          <a:xfrm flipV="1">
            <a:off x="4768849" y="15428912"/>
            <a:ext cx="12123739" cy="4175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7998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grpSp>
        <p:nvGrpSpPr>
          <p:cNvPr id="39" name="Group"/>
          <p:cNvGrpSpPr/>
          <p:nvPr/>
        </p:nvGrpSpPr>
        <p:grpSpPr>
          <a:xfrm>
            <a:off x="16892587" y="16641762"/>
            <a:ext cx="11461751" cy="1906588"/>
            <a:chOff x="0" y="0"/>
            <a:chExt cx="11461750" cy="1906587"/>
          </a:xfrm>
        </p:grpSpPr>
        <p:sp>
          <p:nvSpPr>
            <p:cNvPr id="37" name="Rounded Rectangle"/>
            <p:cNvSpPr/>
            <p:nvPr/>
          </p:nvSpPr>
          <p:spPr>
            <a:xfrm>
              <a:off x="0" y="0"/>
              <a:ext cx="11461750" cy="1906588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0"/>
            </a:gradFill>
            <a:ln w="9525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7998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3200"/>
              </a:pPr>
            </a:p>
          </p:txBody>
        </p:sp>
        <p:sp>
          <p:nvSpPr>
            <p:cNvPr id="38" name="This is an example of poster. You are free to prepare the contents, preferably using the same fonts"/>
            <p:cNvSpPr txBox="1"/>
            <p:nvPr/>
          </p:nvSpPr>
          <p:spPr>
            <a:xfrm>
              <a:off x="97796" y="97796"/>
              <a:ext cx="11266158" cy="9265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3200"/>
              </a:lvl1pPr>
            </a:lstStyle>
            <a:p>
              <a:pPr/>
              <a:r>
                <a:t>This is an example of poster. You are free to prepare the contents, preferably using the same fonts </a:t>
              </a:r>
            </a:p>
          </p:txBody>
        </p:sp>
      </p:grpSp>
      <p:sp>
        <p:nvSpPr>
          <p:cNvPr id="40" name="Line"/>
          <p:cNvSpPr/>
          <p:nvPr/>
        </p:nvSpPr>
        <p:spPr>
          <a:xfrm>
            <a:off x="5345112" y="16870362"/>
            <a:ext cx="11547476" cy="7254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7998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  <p:grpSp>
        <p:nvGrpSpPr>
          <p:cNvPr id="43" name="Group"/>
          <p:cNvGrpSpPr/>
          <p:nvPr/>
        </p:nvGrpSpPr>
        <p:grpSpPr>
          <a:xfrm>
            <a:off x="16892587" y="22126575"/>
            <a:ext cx="11566526" cy="2217738"/>
            <a:chOff x="0" y="0"/>
            <a:chExt cx="11566525" cy="2217737"/>
          </a:xfrm>
        </p:grpSpPr>
        <p:sp>
          <p:nvSpPr>
            <p:cNvPr id="41" name="Rounded Rectangle"/>
            <p:cNvSpPr/>
            <p:nvPr/>
          </p:nvSpPr>
          <p:spPr>
            <a:xfrm>
              <a:off x="0" y="0"/>
              <a:ext cx="11566525" cy="2217738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EDEDED"/>
                </a:gs>
                <a:gs pos="64999">
                  <a:srgbClr val="D0D0D0"/>
                </a:gs>
                <a:gs pos="100000">
                  <a:srgbClr val="BCBCBC"/>
                </a:gs>
              </a:gsLst>
              <a:lin ang="5400000" scaled="0"/>
            </a:gradFill>
            <a:ln w="9525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7998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600"/>
              </a:pPr>
            </a:p>
          </p:txBody>
        </p:sp>
        <p:sp>
          <p:nvSpPr>
            <p:cNvPr id="42" name="Please send us a digital copy of your poster so we can make it available online during the event for remote attendees"/>
            <p:cNvSpPr txBox="1"/>
            <p:nvPr/>
          </p:nvSpPr>
          <p:spPr>
            <a:xfrm>
              <a:off x="112979" y="112979"/>
              <a:ext cx="11340567" cy="13964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sz="3200"/>
              </a:lvl1pPr>
            </a:lstStyle>
            <a:p>
              <a:pPr/>
              <a:r>
                <a:t>Please send us a digital copy of your poster so we can make it available online during the event for remote attendees</a:t>
              </a:r>
            </a:p>
          </p:txBody>
        </p:sp>
      </p:grpSp>
      <p:sp>
        <p:nvSpPr>
          <p:cNvPr id="44" name="Line"/>
          <p:cNvSpPr/>
          <p:nvPr/>
        </p:nvSpPr>
        <p:spPr>
          <a:xfrm>
            <a:off x="5703887" y="19511962"/>
            <a:ext cx="11188701" cy="37242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25400">
            <a:solidFill>
              <a:srgbClr val="000000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7998"/>
              </a:srgbClr>
            </a:outerShdw>
          </a:effectLst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truttura predefinita">
  <a:themeElements>
    <a:clrScheme name="Struttura predefinit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truttura predefinita">
      <a:majorFont>
        <a:latin typeface="Helvetica"/>
        <a:ea typeface="Helvetica"/>
        <a:cs typeface="Helvetica"/>
      </a:majorFont>
      <a:minorFont>
        <a:latin typeface="Times Roman"/>
        <a:ea typeface="Times Roman"/>
        <a:cs typeface="Times Roman"/>
      </a:minorFont>
    </a:fontScheme>
    <a:fmtScheme name="Struttura predefini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9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9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truttura predefinita">
  <a:themeElements>
    <a:clrScheme name="Struttura predefinit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Struttura predefinita">
      <a:majorFont>
        <a:latin typeface="Helvetica"/>
        <a:ea typeface="Helvetica"/>
        <a:cs typeface="Helvetica"/>
      </a:majorFont>
      <a:minorFont>
        <a:latin typeface="Times Roman"/>
        <a:ea typeface="Times Roman"/>
        <a:cs typeface="Times Roman"/>
      </a:minorFont>
    </a:fontScheme>
    <a:fmtScheme name="Struttura predefini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9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9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